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media/image29.jpg" ContentType="image/jpeg"/>
  <Override PartName="/ppt/media/image30.jpg" ContentType="image/jpeg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9"/>
  </p:notesMasterIdLst>
  <p:sldIdLst>
    <p:sldId id="256" r:id="rId2"/>
    <p:sldId id="257" r:id="rId3"/>
    <p:sldId id="258" r:id="rId4"/>
    <p:sldId id="260" r:id="rId5"/>
    <p:sldId id="261" r:id="rId6"/>
    <p:sldId id="259" r:id="rId7"/>
    <p:sldId id="263" r:id="rId8"/>
    <p:sldId id="270" r:id="rId9"/>
    <p:sldId id="273" r:id="rId10"/>
    <p:sldId id="274" r:id="rId11"/>
    <p:sldId id="275" r:id="rId12"/>
    <p:sldId id="288" r:id="rId13"/>
    <p:sldId id="276" r:id="rId14"/>
    <p:sldId id="289" r:id="rId15"/>
    <p:sldId id="277" r:id="rId16"/>
    <p:sldId id="286" r:id="rId17"/>
    <p:sldId id="290" r:id="rId18"/>
    <p:sldId id="278" r:id="rId19"/>
    <p:sldId id="287" r:id="rId20"/>
    <p:sldId id="279" r:id="rId21"/>
    <p:sldId id="281" r:id="rId22"/>
    <p:sldId id="282" r:id="rId23"/>
    <p:sldId id="283" r:id="rId24"/>
    <p:sldId id="284" r:id="rId25"/>
    <p:sldId id="285" r:id="rId26"/>
    <p:sldId id="280" r:id="rId27"/>
    <p:sldId id="272" r:id="rId28"/>
  </p:sldIdLst>
  <p:sldSz cx="18288000" cy="10287000"/>
  <p:notesSz cx="6858000" cy="9144000"/>
  <p:embeddedFontLst>
    <p:embeddedFont>
      <p:font typeface="Arial" panose="020B0604020202020204" pitchFamily="34" charset="0"/>
      <p:regular r:id="rId30"/>
    </p:embeddedFont>
    <p:embeddedFont>
      <p:font typeface="Calibri" panose="020F0502020204030204" pitchFamily="34" charset="0"/>
      <p:regular r:id="rId31"/>
      <p:bold r:id="rId32"/>
      <p:italic r:id="rId33"/>
      <p:boldItalic r:id="rId34"/>
    </p:embeddedFont>
    <p:embeddedFont>
      <p:font typeface="Cambria Math" panose="02040503050406030204" pitchFamily="18" charset="0"/>
      <p:regular r:id="rId35"/>
    </p:embeddedFont>
    <p:embeddedFont>
      <p:font typeface="Libre Baskerville" panose="02000000000000000000" pitchFamily="2" charset="0"/>
      <p:regular r:id="rId36"/>
      <p:bold r:id="rId37"/>
      <p:italic r:id="rId38"/>
    </p:embeddedFont>
    <p:embeddedFont>
      <p:font typeface="Nunito Sans" pitchFamily="2" charset="77"/>
      <p:regular r:id="rId39"/>
      <p:bold r:id="rId40"/>
      <p:italic r:id="rId41"/>
      <p:boldItalic r:id="rId42"/>
    </p:embeddedFont>
    <p:embeddedFont>
      <p:font typeface="Nunito Sans Heavy" pitchFamily="2" charset="77"/>
      <p:regular r:id="rId43"/>
      <p:bold r:id="rId44"/>
    </p:embeddedFont>
    <p:embeddedFont>
      <p:font typeface="Nunito Sans Semi-Bold" pitchFamily="2" charset="77"/>
      <p:regular r:id="rId45"/>
      <p:bold r:id="rId46"/>
    </p:embeddedFont>
    <p:embeddedFont>
      <p:font typeface="Yeseva One" pitchFamily="2" charset="77"/>
      <p:regular r:id="rId4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105" autoAdjust="0"/>
    <p:restoredTop sz="94080" autoAdjust="0"/>
  </p:normalViewPr>
  <p:slideViewPr>
    <p:cSldViewPr>
      <p:cViewPr>
        <p:scale>
          <a:sx n="100" d="100"/>
          <a:sy n="100" d="100"/>
        </p:scale>
        <p:origin x="432" y="3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0.fntdata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font" Target="fonts/font13.fntdata"/><Relationship Id="rId47" Type="http://schemas.openxmlformats.org/officeDocument/2006/relationships/font" Target="fonts/font18.fnt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notesMaster" Target="notesMasters/notesMaster1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font" Target="fonts/font1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4" Type="http://schemas.openxmlformats.org/officeDocument/2006/relationships/font" Target="fonts/font1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font" Target="fonts/font14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46" Type="http://schemas.openxmlformats.org/officeDocument/2006/relationships/font" Target="fonts/font17.fntdata"/><Relationship Id="rId20" Type="http://schemas.openxmlformats.org/officeDocument/2006/relationships/slide" Target="slides/slide19.xml"/><Relationship Id="rId41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D091DB-6C8E-944D-BED9-A064CB66A41E}" type="datetimeFigureOut">
              <a:rPr lang="en-US" smtClean="0"/>
              <a:t>9/14/24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2890EF-48F8-954D-8D9A-ABFA2C0EE5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5397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2546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5572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355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2000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0784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6210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6602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6908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26574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76151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3433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78554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60371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42806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9877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46294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16021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16635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8030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3024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8543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6604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9438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72690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2184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2820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9/14/24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9/14/24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9/14/24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g"/><Relationship Id="rId3" Type="http://schemas.openxmlformats.org/officeDocument/2006/relationships/image" Target="../media/image24.png"/><Relationship Id="rId7" Type="http://schemas.openxmlformats.org/officeDocument/2006/relationships/image" Target="../media/image28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jpg"/><Relationship Id="rId5" Type="http://schemas.openxmlformats.org/officeDocument/2006/relationships/image" Target="../media/image26.jpg"/><Relationship Id="rId4" Type="http://schemas.openxmlformats.org/officeDocument/2006/relationships/image" Target="../media/image25.jpg"/><Relationship Id="rId9" Type="http://schemas.openxmlformats.org/officeDocument/2006/relationships/image" Target="../media/image30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jpg"/><Relationship Id="rId5" Type="http://schemas.openxmlformats.org/officeDocument/2006/relationships/image" Target="../media/image35.jpg"/><Relationship Id="rId4" Type="http://schemas.openxmlformats.org/officeDocument/2006/relationships/image" Target="../media/image34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3" Type="http://schemas.openxmlformats.org/officeDocument/2006/relationships/image" Target="../media/image2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4" Type="http://schemas.openxmlformats.org/officeDocument/2006/relationships/image" Target="../media/image3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888" b="-588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4038600" y="3009900"/>
            <a:ext cx="10668000" cy="39235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400"/>
              </a:lnSpc>
            </a:pPr>
            <a:r>
              <a:rPr lang="en-US" sz="8000" dirty="0">
                <a:solidFill>
                  <a:srgbClr val="000000"/>
                </a:solidFill>
                <a:latin typeface="Yeseva One"/>
              </a:rPr>
              <a:t>Generating Images Using a Deep Convolutional GANs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283182" y="1089025"/>
            <a:ext cx="11721636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 dirty="0">
                <a:solidFill>
                  <a:srgbClr val="000000"/>
                </a:solidFill>
                <a:latin typeface="Libre Baskerville"/>
              </a:rPr>
              <a:t>University College Cork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283182" y="8858250"/>
            <a:ext cx="11721636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 dirty="0">
                <a:solidFill>
                  <a:srgbClr val="000000"/>
                </a:solidFill>
                <a:latin typeface="Libre Baskerville"/>
              </a:rPr>
              <a:t>Kai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0210800" y="139700"/>
            <a:ext cx="8039100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Diffusion Model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FFFFFF"/>
                </a:solidFill>
                <a:latin typeface="Nunito Sans Heavy"/>
              </a:rPr>
              <a:t>11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1981200" y="2494967"/>
            <a:ext cx="15529053" cy="7243466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2375112" y="2765190"/>
            <a:ext cx="14741231" cy="67685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What is Diffusion Model?: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Introduced in 2020 by Ho et al., these models progressively add noise to the data and learn to reverse this process to generate high-quality outputs.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Architecture:</a:t>
            </a:r>
          </a:p>
          <a:p>
            <a:pPr>
              <a:lnSpc>
                <a:spcPts val="4435"/>
              </a:lnSpc>
            </a:pPr>
            <a:endParaRPr lang="en-IE" sz="2800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dirty="0">
              <a:solidFill>
                <a:srgbClr val="000000"/>
              </a:solidFill>
              <a:latin typeface="Nunito Sans"/>
            </a:endParaRPr>
          </a:p>
          <a:p>
            <a:r>
              <a:rPr lang="en-IE" sz="2800" dirty="0">
                <a:solidFill>
                  <a:srgbClr val="000000"/>
                </a:solidFill>
                <a:latin typeface="Nunito Sans"/>
              </a:rPr>
              <a:t>	</a:t>
            </a:r>
          </a:p>
          <a:p>
            <a:r>
              <a:rPr lang="en-IE" sz="2800" dirty="0">
                <a:solidFill>
                  <a:srgbClr val="000000"/>
                </a:solidFill>
                <a:latin typeface="Nunito Sans"/>
              </a:rPr>
              <a:t>	</a:t>
            </a:r>
          </a:p>
          <a:p>
            <a:r>
              <a:rPr lang="en-IE" sz="2800" dirty="0">
                <a:solidFill>
                  <a:srgbClr val="000000"/>
                </a:solidFill>
                <a:latin typeface="Nunito Sans"/>
              </a:rPr>
              <a:t>	• Forward Process: Gradually adds Gaussian noise to the data.</a:t>
            </a:r>
          </a:p>
          <a:p>
            <a:r>
              <a:rPr lang="en-IE" sz="2800" dirty="0">
                <a:solidFill>
                  <a:srgbClr val="000000"/>
                </a:solidFill>
                <a:latin typeface="Nunito Sans"/>
              </a:rPr>
              <a:t>	• Reverse Process: </a:t>
            </a:r>
            <a:r>
              <a:rPr lang="zh-CN" altLang="en-US" sz="2800" dirty="0">
                <a:solidFill>
                  <a:srgbClr val="000000"/>
                </a:solidFill>
                <a:latin typeface="Nunito Sans"/>
              </a:rPr>
              <a:t> 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Reverse the noise addition to reconstruct the original data.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Applications: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Diffusion models are used in image generation, audio synthesis, and medical imaging.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7BA3BA5-A87D-0C44-BA08-03050160A7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585" y="4979546"/>
            <a:ext cx="10857991" cy="227430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9732208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888" b="-588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283182" y="3661103"/>
            <a:ext cx="11721636" cy="26673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400"/>
              </a:lnSpc>
            </a:pPr>
            <a:r>
              <a:rPr lang="en-US" sz="10400" dirty="0">
                <a:solidFill>
                  <a:srgbClr val="000000"/>
                </a:solidFill>
                <a:latin typeface="Yeseva One"/>
              </a:rPr>
              <a:t>3 Theoretical Background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283182" y="1089025"/>
            <a:ext cx="11721636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 dirty="0">
                <a:solidFill>
                  <a:srgbClr val="000000"/>
                </a:solidFill>
                <a:latin typeface="Libre Baskerville"/>
              </a:rPr>
              <a:t>University College Cork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283182" y="8858250"/>
            <a:ext cx="11721636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>
                <a:solidFill>
                  <a:srgbClr val="000000"/>
                </a:solidFill>
                <a:latin typeface="Libre Baskerville"/>
              </a:rPr>
              <a:t>Kai</a:t>
            </a:r>
          </a:p>
        </p:txBody>
      </p:sp>
    </p:spTree>
    <p:extLst>
      <p:ext uri="{BB962C8B-B14F-4D97-AF65-F5344CB8AC3E}">
        <p14:creationId xmlns:p14="http://schemas.microsoft.com/office/powerpoint/2010/main" val="24350074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3886200" y="234864"/>
            <a:ext cx="14184019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7200" dirty="0">
                <a:solidFill>
                  <a:srgbClr val="65A4CD"/>
                </a:solidFill>
                <a:latin typeface="Nunito Sans Heavy"/>
              </a:rPr>
              <a:t>Generative Adversarial Network 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FFFFFF"/>
                </a:solidFill>
                <a:latin typeface="Nunito Sans Heavy"/>
              </a:rPr>
              <a:t>11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2530347" y="1861022"/>
            <a:ext cx="14112580" cy="8247707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3148596" y="2071356"/>
            <a:ext cx="13494331" cy="78662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What is GAN?: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GAN (Generative Adversarial Network) was introduced by Ian Goodfellow in 2014. It consists of two networks—a generator and a discriminator—that compete to improve data generation quality.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Architecture:</a:t>
            </a: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 • </a:t>
            </a:r>
            <a:r>
              <a:rPr lang="en-IE" sz="2800" b="1" dirty="0">
                <a:solidFill>
                  <a:srgbClr val="000000"/>
                </a:solidFill>
                <a:latin typeface="Nunito Sans"/>
              </a:rPr>
              <a:t>Generator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: Creates synthetic data to mimic real data.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 • </a:t>
            </a:r>
            <a:r>
              <a:rPr lang="en-IE" sz="2800" b="1" dirty="0">
                <a:solidFill>
                  <a:srgbClr val="000000"/>
                </a:solidFill>
                <a:latin typeface="Nunito Sans"/>
              </a:rPr>
              <a:t>Discriminator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: Distinguishes between real and generated data.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Applications: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Widely used in image generation, video synthesis, and style transfer for its ability to produce realistic data.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5C7376-72C6-2649-9325-A16EC92DA9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9482" y="4756463"/>
            <a:ext cx="10510715" cy="22098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5740070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4576245" y="328784"/>
            <a:ext cx="13686355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Objective Function of GAN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FFFFFF"/>
                </a:solidFill>
                <a:latin typeface="Nunito Sans Heavy"/>
              </a:rPr>
              <a:t>11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2743200" y="2494967"/>
            <a:ext cx="13686355" cy="723900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3296279" y="2789919"/>
            <a:ext cx="12801600" cy="67377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Objective Function:</a:t>
            </a: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GANs use a minimax game between the generator and the discriminator.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The generator tries to minimize the difference between real and generated data, while the discriminator tries to maximize it.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Generator’s Goal: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Minimize the probability that the discriminator correctly identifies fake data.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Discriminator’s Goal: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Maximize the probability of correctly distinguishing between real and fake data.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184709-F2CC-884F-80A7-76AABA075F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2345" y="3467100"/>
            <a:ext cx="11162455" cy="1023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6722068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7239000" y="328784"/>
            <a:ext cx="11023600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Loss Function of GAN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FFFFFF"/>
                </a:solidFill>
                <a:latin typeface="Nunito Sans Heavy"/>
              </a:rPr>
              <a:t>11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284934" y="3039544"/>
            <a:ext cx="9722666" cy="602401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838200" y="2682679"/>
            <a:ext cx="9144000" cy="67377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endParaRPr lang="en-IE" sz="2800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Discriminator’s Loss: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Measures how well the discriminator classifies real and fake data.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Loss function:</a:t>
            </a:r>
          </a:p>
          <a:p>
            <a:pPr>
              <a:lnSpc>
                <a:spcPts val="4435"/>
              </a:lnSpc>
            </a:pPr>
            <a:endParaRPr lang="en-IE" sz="2800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Generator’s Loss: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Measures how well the generator fools the discriminator.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Loss function:</a:t>
            </a:r>
          </a:p>
          <a:p>
            <a:pPr>
              <a:lnSpc>
                <a:spcPts val="4435"/>
              </a:lnSpc>
            </a:pPr>
            <a:endParaRPr lang="en-IE" sz="2800" dirty="0">
              <a:solidFill>
                <a:srgbClr val="000000"/>
              </a:solidFill>
              <a:latin typeface="Nunito San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6B17A47-CBF0-9845-8E66-141D9960AA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" y="5685950"/>
            <a:ext cx="8221915" cy="73119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D14FF5A-FAC1-6042-A019-FC0D97A32F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8600" y="8191500"/>
            <a:ext cx="4582180" cy="73119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D835A24-A7F5-D948-8326-5A54830D39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10800" y="3911600"/>
            <a:ext cx="7404100" cy="425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5920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5668445" y="371390"/>
            <a:ext cx="12619555" cy="28212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Training Process of GAN</a:t>
            </a:r>
          </a:p>
          <a:p>
            <a:pPr algn="ctr">
              <a:lnSpc>
                <a:spcPts val="11200"/>
              </a:lnSpc>
            </a:pPr>
            <a:endParaRPr lang="en-US" sz="8000" dirty="0">
              <a:solidFill>
                <a:srgbClr val="65A4CD"/>
              </a:solidFill>
              <a:latin typeface="Nunito Sans Heavy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FFFFFF"/>
                </a:solidFill>
                <a:latin typeface="Nunito Sans Heavy"/>
              </a:rPr>
              <a:t>11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631370" y="2967589"/>
            <a:ext cx="10951029" cy="720511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6"/>
              <p:cNvSpPr txBox="1"/>
              <p:nvPr/>
            </p:nvSpPr>
            <p:spPr>
              <a:xfrm>
                <a:off x="1012370" y="3217607"/>
                <a:ext cx="10493829" cy="7309693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4435"/>
                  </a:lnSpc>
                </a:pPr>
                <a:r>
                  <a:rPr lang="en-IE" sz="3000" b="1" dirty="0">
                    <a:solidFill>
                      <a:srgbClr val="000000"/>
                    </a:solidFill>
                    <a:latin typeface="Nunito Sans"/>
                  </a:rPr>
                  <a:t>Adversarial Training:</a:t>
                </a:r>
              </a:p>
              <a:p>
                <a:pPr lvl="1">
                  <a:lnSpc>
                    <a:spcPts val="4435"/>
                  </a:lnSpc>
                </a:pPr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• G and D are trained in alternating steps.</a:t>
                </a:r>
              </a:p>
              <a:p>
                <a:pPr lvl="1">
                  <a:lnSpc>
                    <a:spcPts val="4435"/>
                  </a:lnSpc>
                </a:pPr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• The generator G produces data, and D provides feedback.</a:t>
                </a:r>
              </a:p>
              <a:p>
                <a:pPr lvl="1">
                  <a:lnSpc>
                    <a:spcPts val="4435"/>
                  </a:lnSpc>
                </a:pPr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• As training progresses, the distribution of generated data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3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  <m:d>
                      <m:dPr>
                        <m:ctrlPr>
                          <a:rPr lang="en-US" sz="3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 gradually approaches the real data 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3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𝑑𝑎𝑡𝑎</m:t>
                        </m:r>
                      </m:sub>
                    </m:sSub>
                    <m:d>
                      <m:dPr>
                        <m:ctrlPr>
                          <a:rPr lang="en-US" sz="3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.</a:t>
                </a:r>
              </a:p>
              <a:p>
                <a:pPr>
                  <a:lnSpc>
                    <a:spcPts val="4435"/>
                  </a:lnSpc>
                </a:pPr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Diagram explaining the changes in distribution during GAN training:</a:t>
                </a:r>
              </a:p>
              <a:p>
                <a:pPr lvl="1">
                  <a:lnSpc>
                    <a:spcPts val="4435"/>
                  </a:lnSpc>
                </a:pPr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• Green curve: generated data distribution.</a:t>
                </a:r>
              </a:p>
              <a:p>
                <a:pPr lvl="1">
                  <a:lnSpc>
                    <a:spcPts val="4435"/>
                  </a:lnSpc>
                </a:pPr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• Black dots: real data distribution (constant).</a:t>
                </a:r>
              </a:p>
              <a:p>
                <a:pPr lvl="1">
                  <a:lnSpc>
                    <a:spcPts val="4435"/>
                  </a:lnSpc>
                </a:pPr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• Blue line: the output of discriminator.</a:t>
                </a:r>
              </a:p>
              <a:p>
                <a:pPr>
                  <a:lnSpc>
                    <a:spcPts val="4435"/>
                  </a:lnSpc>
                </a:pPr>
                <a:endParaRPr lang="en-IE" sz="3000" b="1" dirty="0">
                  <a:solidFill>
                    <a:srgbClr val="000000"/>
                  </a:solidFill>
                  <a:latin typeface="Nunito Sans"/>
                </a:endParaRPr>
              </a:p>
            </p:txBody>
          </p:sp>
        </mc:Choice>
        <mc:Fallback>
          <p:sp>
            <p:nvSpPr>
              <p:cNvPr id="16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2370" y="3217607"/>
                <a:ext cx="10493829" cy="7309693"/>
              </a:xfrm>
              <a:prstGeom prst="rect">
                <a:avLst/>
              </a:prstGeom>
              <a:blipFill>
                <a:blip r:embed="rId3"/>
                <a:stretch>
                  <a:fillRect l="-2177" t="-521" r="-16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06749B20-79EB-3E42-B3BE-83F557A656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82144" y="6264108"/>
            <a:ext cx="5486202" cy="361340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9095D0B-7F03-824A-847D-4FC354C3B7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82144" y="2124757"/>
            <a:ext cx="5448350" cy="379627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2445163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5668445" y="371390"/>
            <a:ext cx="12619555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Training Process of GAN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FFFFFF"/>
                </a:solidFill>
                <a:latin typeface="Nunito Sans Heavy"/>
              </a:rPr>
              <a:t>11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2133600" y="2238316"/>
            <a:ext cx="15316200" cy="7546003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6"/>
              <p:cNvSpPr txBox="1"/>
              <p:nvPr/>
            </p:nvSpPr>
            <p:spPr>
              <a:xfrm>
                <a:off x="2133600" y="2474627"/>
                <a:ext cx="15316200" cy="7309693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lvl="1">
                  <a:lnSpc>
                    <a:spcPts val="4435"/>
                  </a:lnSpc>
                </a:pPr>
                <a:r>
                  <a:rPr lang="en-IE" sz="3000" b="1" dirty="0">
                    <a:solidFill>
                      <a:srgbClr val="000000"/>
                    </a:solidFill>
                    <a:latin typeface="Nunito Sans"/>
                  </a:rPr>
                  <a:t>Problem Setup:</a:t>
                </a:r>
                <a:endParaRPr lang="en-IE" sz="3000" dirty="0">
                  <a:solidFill>
                    <a:srgbClr val="000000"/>
                  </a:solidFill>
                  <a:latin typeface="Nunito Sans"/>
                </a:endParaRPr>
              </a:p>
              <a:p>
                <a:pPr lvl="1">
                  <a:lnSpc>
                    <a:spcPts val="4435"/>
                  </a:lnSpc>
                </a:pPr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	 • The goal of GANs is to train a generator G and a discriminator D to generate data that resembles real data.</a:t>
                </a:r>
              </a:p>
              <a:p>
                <a:pPr lvl="1">
                  <a:lnSpc>
                    <a:spcPts val="4435"/>
                  </a:lnSpc>
                </a:pPr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	 • The objective function to maximize is:</a:t>
                </a:r>
              </a:p>
              <a:p>
                <a:pPr lvl="1">
                  <a:lnSpc>
                    <a:spcPts val="4435"/>
                  </a:lnSpc>
                </a:pPr>
                <a:endParaRPr lang="en-IE" sz="3000" dirty="0">
                  <a:solidFill>
                    <a:srgbClr val="000000"/>
                  </a:solidFill>
                  <a:latin typeface="Nunito Sans"/>
                </a:endParaRPr>
              </a:p>
              <a:p>
                <a:pPr lvl="1">
                  <a:lnSpc>
                    <a:spcPts val="4435"/>
                  </a:lnSpc>
                </a:pPr>
                <a:endParaRPr lang="en-IE" sz="3000" dirty="0">
                  <a:solidFill>
                    <a:srgbClr val="000000"/>
                  </a:solidFill>
                  <a:latin typeface="Nunito Sans"/>
                </a:endParaRPr>
              </a:p>
              <a:p>
                <a:pPr lvl="1">
                  <a:lnSpc>
                    <a:spcPts val="4435"/>
                  </a:lnSpc>
                </a:pPr>
                <a:r>
                  <a:rPr lang="en-IE" sz="3000" b="1" dirty="0">
                    <a:solidFill>
                      <a:srgbClr val="000000"/>
                    </a:solidFill>
                    <a:latin typeface="Nunito Sans"/>
                  </a:rPr>
                  <a:t>Rewriting the Objective Function:</a:t>
                </a:r>
              </a:p>
              <a:p>
                <a:pPr lvl="1">
                  <a:lnSpc>
                    <a:spcPts val="4435"/>
                  </a:lnSpc>
                </a:pPr>
                <a:endParaRPr lang="en-IE" sz="3000" dirty="0">
                  <a:solidFill>
                    <a:srgbClr val="000000"/>
                  </a:solidFill>
                  <a:latin typeface="Nunito Sans"/>
                </a:endParaRPr>
              </a:p>
              <a:p>
                <a:pPr lvl="1">
                  <a:lnSpc>
                    <a:spcPts val="4435"/>
                  </a:lnSpc>
                </a:pPr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	</a:t>
                </a:r>
              </a:p>
              <a:p>
                <a:pPr lvl="1">
                  <a:lnSpc>
                    <a:spcPts val="4435"/>
                  </a:lnSpc>
                </a:pPr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	The generated data is represented as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3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3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3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3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 allowing the second term to reflect the contribution of generated samples. Thus the objective function becomes:</a:t>
                </a:r>
              </a:p>
              <a:p>
                <a:pPr lvl="1">
                  <a:lnSpc>
                    <a:spcPts val="4435"/>
                  </a:lnSpc>
                </a:pPr>
                <a:endParaRPr lang="en-IE" sz="3000" dirty="0">
                  <a:solidFill>
                    <a:srgbClr val="000000"/>
                  </a:solidFill>
                  <a:latin typeface="Nunito Sans"/>
                </a:endParaRPr>
              </a:p>
              <a:p>
                <a:pPr lvl="1">
                  <a:lnSpc>
                    <a:spcPts val="4435"/>
                  </a:lnSpc>
                </a:pPr>
                <a:endParaRPr lang="en-IE" sz="3000" dirty="0">
                  <a:solidFill>
                    <a:srgbClr val="000000"/>
                  </a:solidFill>
                  <a:latin typeface="Nunito Sans"/>
                </a:endParaRPr>
              </a:p>
            </p:txBody>
          </p:sp>
        </mc:Choice>
        <mc:Fallback>
          <p:sp>
            <p:nvSpPr>
              <p:cNvPr id="16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3600" y="2474627"/>
                <a:ext cx="15316200" cy="7309693"/>
              </a:xfrm>
              <a:prstGeom prst="rect">
                <a:avLst/>
              </a:prstGeom>
              <a:blipFill>
                <a:blip r:embed="rId3"/>
                <a:stretch>
                  <a:fillRect t="-520" r="-9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EA87051C-60DD-EF48-B6BE-84A4C7A80C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1380" y="6591300"/>
            <a:ext cx="8750300" cy="863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C3EA377-FCB2-884C-9B5C-17B687FABF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99480" y="8801100"/>
            <a:ext cx="7772400" cy="7747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AFC2103-10BB-2241-A4D9-DACD982CDC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61380" y="4991100"/>
            <a:ext cx="8051800" cy="66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3440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5668445" y="371390"/>
            <a:ext cx="12619555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Training Process of GAN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FFFFFF"/>
                </a:solidFill>
                <a:latin typeface="Nunito Sans Heavy"/>
              </a:rPr>
              <a:t>11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3124200" y="10502562"/>
            <a:ext cx="15621000" cy="7546003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1828800" y="2474627"/>
            <a:ext cx="15316200" cy="73096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1">
              <a:lnSpc>
                <a:spcPts val="4435"/>
              </a:lnSpc>
            </a:pPr>
            <a:endParaRPr lang="en-IE" sz="3000" b="1" dirty="0">
              <a:solidFill>
                <a:srgbClr val="000000"/>
              </a:solidFill>
              <a:latin typeface="Nunito Sans"/>
            </a:endParaRPr>
          </a:p>
          <a:p>
            <a:pPr lvl="1">
              <a:lnSpc>
                <a:spcPts val="4435"/>
              </a:lnSpc>
            </a:pPr>
            <a:endParaRPr lang="en-IE" sz="3000" b="1" dirty="0">
              <a:solidFill>
                <a:srgbClr val="000000"/>
              </a:solidFill>
              <a:latin typeface="Nunito Sans"/>
            </a:endParaRPr>
          </a:p>
          <a:p>
            <a:pPr lvl="1">
              <a:lnSpc>
                <a:spcPts val="4435"/>
              </a:lnSpc>
            </a:pPr>
            <a:endParaRPr lang="en-IE" sz="3000" b="1" dirty="0">
              <a:solidFill>
                <a:srgbClr val="000000"/>
              </a:solidFill>
              <a:latin typeface="Nunito Sans"/>
            </a:endParaRPr>
          </a:p>
          <a:p>
            <a:pPr lvl="1">
              <a:lnSpc>
                <a:spcPts val="4435"/>
              </a:lnSpc>
            </a:pPr>
            <a:r>
              <a:rPr lang="en-IE" sz="3000" b="1" dirty="0">
                <a:solidFill>
                  <a:srgbClr val="000000"/>
                </a:solidFill>
                <a:latin typeface="Nunito Sans"/>
              </a:rPr>
              <a:t>Deriving the Optimal Discriminator</a:t>
            </a:r>
          </a:p>
          <a:p>
            <a:pPr lvl="1"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To find the optimal discriminator D∗, it needs to take the derivative of</a:t>
            </a:r>
          </a:p>
          <a:p>
            <a:pPr lvl="1"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the objective function with respect to D(x)</a:t>
            </a:r>
          </a:p>
          <a:p>
            <a:pPr lvl="1">
              <a:lnSpc>
                <a:spcPts val="4435"/>
              </a:lnSpc>
            </a:pPr>
            <a:endParaRPr lang="en-IE" sz="3000" b="1" dirty="0">
              <a:solidFill>
                <a:srgbClr val="000000"/>
              </a:solidFill>
              <a:latin typeface="Nunito Sans"/>
            </a:endParaRPr>
          </a:p>
          <a:p>
            <a:pPr lvl="1">
              <a:lnSpc>
                <a:spcPts val="4435"/>
              </a:lnSpc>
            </a:pPr>
            <a:endParaRPr lang="en-IE" sz="3000" b="1" dirty="0">
              <a:solidFill>
                <a:srgbClr val="000000"/>
              </a:solidFill>
              <a:latin typeface="Nunito Sans"/>
            </a:endParaRPr>
          </a:p>
          <a:p>
            <a:pPr lvl="1"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Setting the derivative to zero:</a:t>
            </a:r>
          </a:p>
          <a:p>
            <a:pPr lvl="1">
              <a:lnSpc>
                <a:spcPts val="4435"/>
              </a:lnSpc>
            </a:pPr>
            <a:endParaRPr lang="en-IE" sz="3000" dirty="0">
              <a:solidFill>
                <a:srgbClr val="000000"/>
              </a:solidFill>
              <a:latin typeface="Nunito Sans"/>
            </a:endParaRPr>
          </a:p>
          <a:p>
            <a:pPr lvl="1">
              <a:lnSpc>
                <a:spcPts val="4435"/>
              </a:lnSpc>
            </a:pPr>
            <a:endParaRPr lang="en-IE" sz="3000" dirty="0">
              <a:solidFill>
                <a:srgbClr val="000000"/>
              </a:solidFill>
              <a:latin typeface="Nunito Sans"/>
            </a:endParaRPr>
          </a:p>
          <a:p>
            <a:pPr lvl="1">
              <a:lnSpc>
                <a:spcPts val="4435"/>
              </a:lnSpc>
            </a:pPr>
            <a:endParaRPr lang="en-IE" sz="3000" dirty="0">
              <a:solidFill>
                <a:srgbClr val="000000"/>
              </a:solidFill>
              <a:latin typeface="Nunito Sans"/>
            </a:endParaRPr>
          </a:p>
          <a:p>
            <a:pPr lvl="1">
              <a:lnSpc>
                <a:spcPts val="4435"/>
              </a:lnSpc>
            </a:pPr>
            <a:endParaRPr lang="en-IE" sz="3000" dirty="0">
              <a:solidFill>
                <a:srgbClr val="000000"/>
              </a:solidFill>
              <a:latin typeface="Nunito San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0F27DAE-F7C1-0B49-8921-9D6F6A00A8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4845" y="3383577"/>
            <a:ext cx="6807200" cy="5969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336DF0E-30DA-F346-B9DC-68D19D7CFC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4400" y="5956195"/>
            <a:ext cx="5283200" cy="977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2E49134-0F0B-0740-85F7-ED7E50C820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29135" y="7766680"/>
            <a:ext cx="2971800" cy="914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F53743A-E04B-E543-9B6A-D54A26EBBC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6800" y="7766680"/>
            <a:ext cx="3403600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7589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3810001" y="371390"/>
            <a:ext cx="14478000" cy="28212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Evaluating GAN Performance</a:t>
            </a:r>
          </a:p>
          <a:p>
            <a:pPr algn="ctr">
              <a:lnSpc>
                <a:spcPts val="11200"/>
              </a:lnSpc>
            </a:pPr>
            <a:endParaRPr lang="en-US" sz="8000" dirty="0">
              <a:solidFill>
                <a:srgbClr val="65A4CD"/>
              </a:solidFill>
              <a:latin typeface="Nunito Sans Heavy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FFFFFF"/>
                </a:solidFill>
                <a:latin typeface="Nunito Sans Heavy"/>
              </a:rPr>
              <a:t>11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A42BAA0-833A-3442-9D9C-B2FA014F91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3987" y="3378984"/>
            <a:ext cx="5818293" cy="565834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066D035-BB8D-AA4E-980B-6F3737253E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7359" y="4176829"/>
            <a:ext cx="5323381" cy="354892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A82F9BFD-B8FA-564E-854E-7BFA7C6AEA70}"/>
              </a:ext>
            </a:extLst>
          </p:cNvPr>
          <p:cNvSpPr/>
          <p:nvPr/>
        </p:nvSpPr>
        <p:spPr>
          <a:xfrm>
            <a:off x="514598" y="3484679"/>
            <a:ext cx="5323381" cy="5616922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20">
            <a:extLst>
              <a:ext uri="{FF2B5EF4-FFF2-40B4-BE49-F238E27FC236}">
                <a16:creationId xmlns:a16="http://schemas.microsoft.com/office/drawing/2014/main" id="{FEA252C4-B1C3-4C4F-812B-90FDAEA41F58}"/>
              </a:ext>
            </a:extLst>
          </p:cNvPr>
          <p:cNvSpPr txBox="1"/>
          <p:nvPr/>
        </p:nvSpPr>
        <p:spPr>
          <a:xfrm>
            <a:off x="699860" y="3700107"/>
            <a:ext cx="4917108" cy="56169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• In most machine learning models, accuracy is a key evaluation metric. However, in the case of GAN training, achieving 100% accuracy indicates a problem. It means that the balance between the generator and the discriminator is broken.</a:t>
            </a:r>
          </a:p>
          <a:p>
            <a:pPr>
              <a:lnSpc>
                <a:spcPts val="4435"/>
              </a:lnSpc>
            </a:pPr>
            <a:endParaRPr lang="en-IE" sz="3000" dirty="0">
              <a:solidFill>
                <a:srgbClr val="000000"/>
              </a:solidFill>
              <a:latin typeface="Nunito Sans"/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4B4AAA8E-2E8D-A040-BFD8-9365BF8B20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0" y="3999346"/>
            <a:ext cx="5904831" cy="393261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7F07E967-8871-6644-8573-B74A3AC53D1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2083" y="4191661"/>
            <a:ext cx="7101148" cy="347593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BA3B939-C47A-2849-849C-F0B39F0A9EC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9274" y="2855407"/>
            <a:ext cx="9967717" cy="614844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71D43BA-1A6A-1A46-9615-E275E2E66D2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8752" y="5169944"/>
            <a:ext cx="6350000" cy="17399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67DC2FAF-466E-2C46-81C6-FCBFF021B4D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2407" y="3951039"/>
            <a:ext cx="11620500" cy="40005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336852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4980611" y="371390"/>
            <a:ext cx="13307390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 err="1">
                <a:solidFill>
                  <a:srgbClr val="65A4CD"/>
                </a:solidFill>
                <a:latin typeface="Nunito Sans Heavy"/>
              </a:rPr>
              <a:t>Frechet</a:t>
            </a:r>
            <a:r>
              <a:rPr lang="en-IE" sz="8000" dirty="0">
                <a:solidFill>
                  <a:srgbClr val="65A4CD"/>
                </a:solidFill>
                <a:latin typeface="Nunito Sans Heavy"/>
              </a:rPr>
              <a:t> Inception Distance</a:t>
            </a:r>
            <a:endParaRPr lang="en-US" sz="8000" dirty="0">
              <a:solidFill>
                <a:srgbClr val="65A4CD"/>
              </a:solidFill>
              <a:latin typeface="Nunito Sans Heavy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FFFFFF"/>
                </a:solidFill>
                <a:latin typeface="Nunito Sans Heavy"/>
              </a:rPr>
              <a:t>11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A82F9BFD-B8FA-564E-854E-7BFA7C6AEA70}"/>
              </a:ext>
            </a:extLst>
          </p:cNvPr>
          <p:cNvSpPr/>
          <p:nvPr/>
        </p:nvSpPr>
        <p:spPr>
          <a:xfrm>
            <a:off x="3733801" y="3162300"/>
            <a:ext cx="11887200" cy="5925133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20">
                <a:extLst>
                  <a:ext uri="{FF2B5EF4-FFF2-40B4-BE49-F238E27FC236}">
                    <a16:creationId xmlns:a16="http://schemas.microsoft.com/office/drawing/2014/main" id="{FEA252C4-B1C3-4C4F-812B-90FDAEA41F58}"/>
                  </a:ext>
                </a:extLst>
              </p:cNvPr>
              <p:cNvSpPr txBox="1"/>
              <p:nvPr/>
            </p:nvSpPr>
            <p:spPr>
              <a:xfrm>
                <a:off x="4161579" y="3339810"/>
                <a:ext cx="11734800" cy="6181179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4435"/>
                  </a:lnSpc>
                </a:pPr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• </a:t>
                </a:r>
                <a:r>
                  <a:rPr lang="en-IE" sz="3000" dirty="0" err="1">
                    <a:solidFill>
                      <a:srgbClr val="000000"/>
                    </a:solidFill>
                    <a:latin typeface="Nunito Sans"/>
                  </a:rPr>
                  <a:t>Frechet</a:t>
                </a:r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 Inception Distance (FID) is used to evaluate GANs.</a:t>
                </a:r>
              </a:p>
              <a:p>
                <a:pPr>
                  <a:lnSpc>
                    <a:spcPts val="4435"/>
                  </a:lnSpc>
                </a:pPr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• FID measures how similar the distribution of generated images is to the distribution of real images.</a:t>
                </a:r>
              </a:p>
              <a:p>
                <a:pPr>
                  <a:lnSpc>
                    <a:spcPts val="4435"/>
                  </a:lnSpc>
                </a:pPr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• A lower FID score indicates higher-quality and more diverse generated images.</a:t>
                </a:r>
              </a:p>
              <a:p>
                <a:pPr>
                  <a:lnSpc>
                    <a:spcPts val="4435"/>
                  </a:lnSpc>
                </a:pPr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• FID formula:</a:t>
                </a:r>
              </a:p>
              <a:p>
                <a:pPr>
                  <a:lnSpc>
                    <a:spcPts val="4435"/>
                  </a:lnSpc>
                </a:pPr>
                <a:endParaRPr lang="en-IE" sz="3000" dirty="0">
                  <a:solidFill>
                    <a:srgbClr val="000000"/>
                  </a:solidFill>
                  <a:latin typeface="Nunito Sans"/>
                </a:endParaRPr>
              </a:p>
              <a:p>
                <a:pPr>
                  <a:lnSpc>
                    <a:spcPts val="4435"/>
                  </a:lnSpc>
                </a:pPr>
                <a:endParaRPr lang="en-IE" sz="3000" dirty="0">
                  <a:solidFill>
                    <a:srgbClr val="000000"/>
                  </a:solidFill>
                  <a:latin typeface="Nunito Sans"/>
                </a:endParaRPr>
              </a:p>
              <a:p>
                <a:pPr>
                  <a:lnSpc>
                    <a:spcPts val="4435"/>
                  </a:lnSpc>
                </a:pPr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•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30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sz="30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3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3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sz="3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3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sub>
                    </m:sSub>
                    <m:r>
                      <a:rPr lang="en-IE" sz="3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: mean of real and generated image features.</a:t>
                </a:r>
              </a:p>
              <a:p>
                <a:pPr>
                  <a:lnSpc>
                    <a:spcPts val="4435"/>
                  </a:lnSpc>
                </a:pPr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•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30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sz="30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∑</m:t>
                        </m:r>
                      </m:e>
                      <m:sub>
                        <m:r>
                          <a:rPr lang="en-US" sz="3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IE" sz="3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3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sz="3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∑</m:t>
                        </m:r>
                      </m:e>
                      <m:sub>
                        <m:r>
                          <a:rPr lang="en-US" sz="3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sub>
                    </m:sSub>
                    <m:r>
                      <a:rPr lang="en-IE" sz="3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: covariance matrices.</a:t>
                </a:r>
              </a:p>
              <a:p>
                <a:pPr>
                  <a:lnSpc>
                    <a:spcPts val="4435"/>
                  </a:lnSpc>
                </a:pPr>
                <a:endParaRPr lang="en-IE" sz="3000" dirty="0">
                  <a:solidFill>
                    <a:srgbClr val="000000"/>
                  </a:solidFill>
                  <a:latin typeface="Nunito Sans"/>
                </a:endParaRPr>
              </a:p>
            </p:txBody>
          </p:sp>
        </mc:Choice>
        <mc:Fallback xmlns="">
          <p:sp>
            <p:nvSpPr>
              <p:cNvPr id="32" name="TextBox 20">
                <a:extLst>
                  <a:ext uri="{FF2B5EF4-FFF2-40B4-BE49-F238E27FC236}">
                    <a16:creationId xmlns:a16="http://schemas.microsoft.com/office/drawing/2014/main" id="{FEA252C4-B1C3-4C4F-812B-90FDAEA41F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1579" y="3339810"/>
                <a:ext cx="11734800" cy="6181179"/>
              </a:xfrm>
              <a:prstGeom prst="rect">
                <a:avLst/>
              </a:prstGeom>
              <a:blipFill>
                <a:blip r:embed="rId3"/>
                <a:stretch>
                  <a:fillRect l="-1946" t="-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00AB7D4E-8C65-E741-8992-65640E44B3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6743700"/>
            <a:ext cx="8221830" cy="1201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1532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987551"/>
            <a:ext cx="18288000" cy="12262103"/>
            <a:chOff x="0" y="0"/>
            <a:chExt cx="24384000" cy="1634947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8"/>
                  </a:lnTo>
                  <a:lnTo>
                    <a:pt x="0" y="81984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0" y="8103568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8"/>
                  </a:lnTo>
                  <a:lnTo>
                    <a:pt x="0" y="81984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8107869" y="0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8"/>
                  </a:lnTo>
                  <a:lnTo>
                    <a:pt x="0" y="81984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8107869" y="8103568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8"/>
                  </a:lnTo>
                  <a:lnTo>
                    <a:pt x="0" y="81984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16185542" y="47445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7"/>
                  </a:lnTo>
                  <a:lnTo>
                    <a:pt x="0" y="81984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16185542" y="8151013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7"/>
                  </a:lnTo>
                  <a:lnTo>
                    <a:pt x="0" y="81984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9" name="AutoShape 9"/>
          <p:cNvSpPr/>
          <p:nvPr/>
        </p:nvSpPr>
        <p:spPr>
          <a:xfrm>
            <a:off x="10030827" y="1049910"/>
            <a:ext cx="7228473" cy="0"/>
          </a:xfrm>
          <a:prstGeom prst="line">
            <a:avLst/>
          </a:prstGeom>
          <a:ln w="38100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AutoShape 10"/>
          <p:cNvSpPr/>
          <p:nvPr/>
        </p:nvSpPr>
        <p:spPr>
          <a:xfrm>
            <a:off x="10030827" y="9237090"/>
            <a:ext cx="7228473" cy="0"/>
          </a:xfrm>
          <a:prstGeom prst="line">
            <a:avLst/>
          </a:prstGeom>
          <a:ln w="38100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AutoShape 11"/>
          <p:cNvSpPr/>
          <p:nvPr/>
        </p:nvSpPr>
        <p:spPr>
          <a:xfrm>
            <a:off x="10030827" y="7625106"/>
            <a:ext cx="7228473" cy="0"/>
          </a:xfrm>
          <a:prstGeom prst="line">
            <a:avLst/>
          </a:prstGeom>
          <a:ln w="38100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AutoShape 12"/>
          <p:cNvSpPr/>
          <p:nvPr/>
        </p:nvSpPr>
        <p:spPr>
          <a:xfrm>
            <a:off x="10030827" y="5970702"/>
            <a:ext cx="7228473" cy="0"/>
          </a:xfrm>
          <a:prstGeom prst="line">
            <a:avLst/>
          </a:prstGeom>
          <a:ln w="38100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AutoShape 13"/>
          <p:cNvSpPr/>
          <p:nvPr/>
        </p:nvSpPr>
        <p:spPr>
          <a:xfrm>
            <a:off x="10030827" y="4305693"/>
            <a:ext cx="7228473" cy="0"/>
          </a:xfrm>
          <a:prstGeom prst="line">
            <a:avLst/>
          </a:prstGeom>
          <a:ln w="38100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" name="AutoShape 14"/>
          <p:cNvSpPr/>
          <p:nvPr/>
        </p:nvSpPr>
        <p:spPr>
          <a:xfrm>
            <a:off x="10030827" y="2661894"/>
            <a:ext cx="7228473" cy="0"/>
          </a:xfrm>
          <a:prstGeom prst="line">
            <a:avLst/>
          </a:prstGeom>
          <a:ln w="38100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5" name="Group 15"/>
          <p:cNvGrpSpPr/>
          <p:nvPr/>
        </p:nvGrpSpPr>
        <p:grpSpPr>
          <a:xfrm>
            <a:off x="-514350" y="3849671"/>
            <a:ext cx="9658350" cy="2545237"/>
            <a:chOff x="0" y="0"/>
            <a:chExt cx="2543763" cy="670351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543763" cy="670351"/>
            </a:xfrm>
            <a:custGeom>
              <a:avLst/>
              <a:gdLst/>
              <a:ahLst/>
              <a:cxnLst/>
              <a:rect l="l" t="t" r="r" b="b"/>
              <a:pathLst>
                <a:path w="2543763" h="670351">
                  <a:moveTo>
                    <a:pt x="0" y="0"/>
                  </a:moveTo>
                  <a:lnTo>
                    <a:pt x="2543763" y="0"/>
                  </a:lnTo>
                  <a:lnTo>
                    <a:pt x="2543763" y="670351"/>
                  </a:lnTo>
                  <a:lnTo>
                    <a:pt x="0" y="670351"/>
                  </a:lnTo>
                  <a:close/>
                </a:path>
              </a:pathLst>
            </a:custGeom>
            <a:solidFill>
              <a:srgbClr val="65A4CD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2543763" cy="7084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2410357" y="4373563"/>
            <a:ext cx="5243098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FFFFFF"/>
                </a:solidFill>
                <a:latin typeface="Nunito Sans Heavy"/>
              </a:rPr>
              <a:t>Overview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1277539" y="6265977"/>
            <a:ext cx="5762743" cy="863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014"/>
              </a:lnSpc>
            </a:pPr>
            <a:r>
              <a:rPr lang="en-US" sz="5010" dirty="0">
                <a:solidFill>
                  <a:srgbClr val="000000"/>
                </a:solidFill>
                <a:latin typeface="Nunito Sans"/>
              </a:rPr>
              <a:t>Results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1277539" y="2957169"/>
            <a:ext cx="5762743" cy="863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014"/>
              </a:lnSpc>
            </a:pPr>
            <a:r>
              <a:rPr lang="en-US" sz="5010">
                <a:solidFill>
                  <a:srgbClr val="000000"/>
                </a:solidFill>
                <a:latin typeface="Nunito Sans"/>
              </a:rPr>
              <a:t>Historical Models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1239439" y="4607138"/>
            <a:ext cx="7033109" cy="8660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014"/>
              </a:lnSpc>
            </a:pPr>
            <a:r>
              <a:rPr lang="en-US" sz="5010" dirty="0">
                <a:solidFill>
                  <a:srgbClr val="000000"/>
                </a:solidFill>
                <a:latin typeface="Nunito Sans"/>
              </a:rPr>
              <a:t>Theoretical Background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1277539" y="7977531"/>
            <a:ext cx="5762743" cy="863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014"/>
              </a:lnSpc>
            </a:pPr>
            <a:r>
              <a:rPr lang="en-US" sz="5010" dirty="0">
                <a:solidFill>
                  <a:srgbClr val="000000"/>
                </a:solidFill>
                <a:latin typeface="Nunito Sans"/>
              </a:rPr>
              <a:t>Discussion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1277539" y="1341356"/>
            <a:ext cx="5981761" cy="8660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014"/>
              </a:lnSpc>
            </a:pPr>
            <a:r>
              <a:rPr lang="en-US" sz="5010" dirty="0">
                <a:solidFill>
                  <a:srgbClr val="000000"/>
                </a:solidFill>
                <a:latin typeface="Nunito Sans"/>
              </a:rPr>
              <a:t>Introduction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0030827" y="1280910"/>
            <a:ext cx="1155512" cy="1035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39"/>
              </a:lnSpc>
            </a:pPr>
            <a:r>
              <a:rPr lang="en-US" sz="6099">
                <a:solidFill>
                  <a:srgbClr val="000000"/>
                </a:solidFill>
                <a:latin typeface="Nunito Sans Semi-Bold"/>
              </a:rPr>
              <a:t>01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0030827" y="2908058"/>
            <a:ext cx="1155512" cy="1035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39"/>
              </a:lnSpc>
            </a:pPr>
            <a:r>
              <a:rPr lang="en-US" sz="6099">
                <a:solidFill>
                  <a:srgbClr val="000000"/>
                </a:solidFill>
                <a:latin typeface="Nunito Sans Semi-Bold"/>
              </a:rPr>
              <a:t>02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0030827" y="4547297"/>
            <a:ext cx="1155512" cy="1035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39"/>
              </a:lnSpc>
            </a:pPr>
            <a:r>
              <a:rPr lang="en-US" sz="6099">
                <a:solidFill>
                  <a:srgbClr val="000000"/>
                </a:solidFill>
                <a:latin typeface="Nunito Sans Semi-Bold"/>
              </a:rPr>
              <a:t>03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0030827" y="6199197"/>
            <a:ext cx="1155512" cy="1035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39"/>
              </a:lnSpc>
            </a:pPr>
            <a:r>
              <a:rPr lang="en-US" sz="6099">
                <a:solidFill>
                  <a:srgbClr val="000000"/>
                </a:solidFill>
                <a:latin typeface="Nunito Sans Semi-Bold"/>
              </a:rPr>
              <a:t>04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0030827" y="7901331"/>
            <a:ext cx="1155512" cy="1035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39"/>
              </a:lnSpc>
            </a:pPr>
            <a:r>
              <a:rPr lang="en-US" sz="6099">
                <a:solidFill>
                  <a:srgbClr val="000000"/>
                </a:solidFill>
                <a:latin typeface="Nunito Sans Semi-Bold"/>
              </a:rPr>
              <a:t>05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888" b="-588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283182" y="3661103"/>
            <a:ext cx="11721636" cy="13336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400"/>
              </a:lnSpc>
            </a:pPr>
            <a:r>
              <a:rPr lang="en-US" sz="10400" dirty="0">
                <a:solidFill>
                  <a:srgbClr val="000000"/>
                </a:solidFill>
                <a:latin typeface="Yeseva One"/>
              </a:rPr>
              <a:t>4 Results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283182" y="1089025"/>
            <a:ext cx="11721636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 dirty="0">
                <a:solidFill>
                  <a:srgbClr val="000000"/>
                </a:solidFill>
                <a:latin typeface="Libre Baskerville"/>
              </a:rPr>
              <a:t>University College Cork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283182" y="8858250"/>
            <a:ext cx="11721636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>
                <a:solidFill>
                  <a:srgbClr val="000000"/>
                </a:solidFill>
                <a:latin typeface="Libre Baskerville"/>
              </a:rPr>
              <a:t>Kai</a:t>
            </a:r>
          </a:p>
        </p:txBody>
      </p:sp>
    </p:spTree>
    <p:extLst>
      <p:ext uri="{BB962C8B-B14F-4D97-AF65-F5344CB8AC3E}">
        <p14:creationId xmlns:p14="http://schemas.microsoft.com/office/powerpoint/2010/main" val="11510306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1506200" y="371390"/>
            <a:ext cx="6781800" cy="28212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Model Select</a:t>
            </a:r>
          </a:p>
          <a:p>
            <a:pPr algn="ctr">
              <a:lnSpc>
                <a:spcPts val="11200"/>
              </a:lnSpc>
            </a:pPr>
            <a:endParaRPr lang="en-US" sz="8000" dirty="0">
              <a:solidFill>
                <a:srgbClr val="65A4CD"/>
              </a:solidFill>
              <a:latin typeface="Nunito Sans Heavy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FFFFFF"/>
                </a:solidFill>
                <a:latin typeface="Nunito Sans Heavy"/>
              </a:rPr>
              <a:t>11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228600" y="3078441"/>
            <a:ext cx="8763000" cy="701040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685800" y="3210923"/>
            <a:ext cx="8305800" cy="67454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3000" b="1" dirty="0">
                <a:solidFill>
                  <a:srgbClr val="000000"/>
                </a:solidFill>
                <a:latin typeface="Nunito Sans"/>
              </a:rPr>
              <a:t>Reason for Choosing Standard GAN: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• Foundational Model: Standard GAN serves as the base for all other GAN variants.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• Well-Documented: Extensive literature available for comparison and reference.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• Training Efficiency: More computationally feasible to implement within hardware constraints.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• Flexibility: Can be adapted to various image generation tasks, providing a solid baseline for comparison with more complex models.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7311B2-3AF4-4047-A3BA-5B35E11063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6377" y="1804892"/>
            <a:ext cx="14248454" cy="8010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8215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D1EA49AE-3292-D740-9C71-D7B583BF5A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1992" y="2095500"/>
            <a:ext cx="6527322" cy="80186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6D31630-3F00-7D47-978F-3891FE66D5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3000" y="3596526"/>
            <a:ext cx="9187026" cy="5522311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5867400" y="371390"/>
            <a:ext cx="12420600" cy="28212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Convolutional or Dense</a:t>
            </a:r>
          </a:p>
          <a:p>
            <a:pPr algn="ctr">
              <a:lnSpc>
                <a:spcPts val="11200"/>
              </a:lnSpc>
            </a:pPr>
            <a:endParaRPr lang="en-US" sz="8000" dirty="0">
              <a:solidFill>
                <a:srgbClr val="65A4CD"/>
              </a:solidFill>
              <a:latin typeface="Nunito Sans Heavy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FFFFFF"/>
                </a:solidFill>
                <a:latin typeface="Nunito Sans Heavy"/>
              </a:rPr>
              <a:t>11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502881" y="3109064"/>
            <a:ext cx="6203345" cy="647700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838826" y="3256975"/>
            <a:ext cx="5652710" cy="61811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3000" b="1" dirty="0">
                <a:solidFill>
                  <a:srgbClr val="000000"/>
                </a:solidFill>
                <a:latin typeface="Nunito Sans"/>
              </a:rPr>
              <a:t>Objective: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• Compare the performance of Convolutional Layers and Dense Layers in the generator and discriminator of a standard GAN.</a:t>
            </a:r>
          </a:p>
          <a:p>
            <a:pPr>
              <a:lnSpc>
                <a:spcPts val="4435"/>
              </a:lnSpc>
            </a:pPr>
            <a:r>
              <a:rPr lang="en-IE" sz="3000" b="1" dirty="0">
                <a:solidFill>
                  <a:srgbClr val="000000"/>
                </a:solidFill>
                <a:latin typeface="Nunito Sans"/>
              </a:rPr>
              <a:t>Key Factors Tested: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• Image quality.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• </a:t>
            </a:r>
            <a:r>
              <a:rPr lang="en-US" sz="3000" dirty="0">
                <a:solidFill>
                  <a:srgbClr val="000000"/>
                </a:solidFill>
                <a:latin typeface="Nunito Sans"/>
              </a:rPr>
              <a:t>FID score</a:t>
            </a:r>
            <a:r>
              <a:rPr lang="en-IE" sz="3000" dirty="0">
                <a:solidFill>
                  <a:srgbClr val="000000"/>
                </a:solidFill>
                <a:latin typeface="Nunito Sans"/>
              </a:rPr>
              <a:t>.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• Training time.</a:t>
            </a:r>
          </a:p>
          <a:p>
            <a:pPr>
              <a:lnSpc>
                <a:spcPts val="4435"/>
              </a:lnSpc>
            </a:pPr>
            <a:r>
              <a:rPr lang="en-IE" sz="3000" b="1" dirty="0">
                <a:solidFill>
                  <a:srgbClr val="000000"/>
                </a:solidFill>
                <a:latin typeface="Nunito Sans"/>
              </a:rPr>
              <a:t>Dataset: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• MNIST Dataset (3000 epochs).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535EB8-7528-7C46-A506-49AE399D25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400" y="3627252"/>
            <a:ext cx="10832942" cy="507930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1C3B63F-1413-A245-B8A6-30C7A0218A9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1327" y="3109064"/>
            <a:ext cx="10113088" cy="5991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77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53416CB-CE3B-5640-AD6F-62FF8D89DA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090" y="3280829"/>
            <a:ext cx="12918920" cy="48768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7010400" y="371390"/>
            <a:ext cx="11277600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Exploring Layer Depth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FFFFFF"/>
                </a:solidFill>
                <a:latin typeface="Nunito Sans Heavy"/>
              </a:rPr>
              <a:t>11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3002969" y="2899829"/>
            <a:ext cx="13619162" cy="563880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3365790" y="3202514"/>
            <a:ext cx="13431838" cy="50334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2500" b="1" dirty="0">
                <a:solidFill>
                  <a:srgbClr val="000000"/>
                </a:solidFill>
                <a:latin typeface="Nunito Sans"/>
              </a:rPr>
              <a:t>Key Objective:</a:t>
            </a:r>
          </a:p>
          <a:p>
            <a:pPr>
              <a:lnSpc>
                <a:spcPts val="4435"/>
              </a:lnSpc>
            </a:pPr>
            <a:r>
              <a:rPr lang="en-IE" sz="2500" dirty="0">
                <a:solidFill>
                  <a:srgbClr val="000000"/>
                </a:solidFill>
                <a:latin typeface="Nunito Sans"/>
              </a:rPr>
              <a:t>	• Investigate the impact of increasing convolutional layer depth on GAN performance.</a:t>
            </a:r>
          </a:p>
          <a:p>
            <a:pPr>
              <a:lnSpc>
                <a:spcPts val="4435"/>
              </a:lnSpc>
            </a:pPr>
            <a:r>
              <a:rPr lang="en-IE" sz="2500" b="1" dirty="0">
                <a:solidFill>
                  <a:srgbClr val="000000"/>
                </a:solidFill>
                <a:latin typeface="Nunito Sans"/>
              </a:rPr>
              <a:t>Experiment Setup:</a:t>
            </a:r>
          </a:p>
          <a:p>
            <a:pPr>
              <a:lnSpc>
                <a:spcPts val="4435"/>
              </a:lnSpc>
            </a:pPr>
            <a:r>
              <a:rPr lang="en-IE" sz="2500" dirty="0">
                <a:solidFill>
                  <a:srgbClr val="000000"/>
                </a:solidFill>
                <a:latin typeface="Nunito Sans"/>
              </a:rPr>
              <a:t>	• Base Model: Standard GAN (with convolutional layers).</a:t>
            </a:r>
          </a:p>
          <a:p>
            <a:pPr>
              <a:lnSpc>
                <a:spcPts val="4435"/>
              </a:lnSpc>
            </a:pPr>
            <a:r>
              <a:rPr lang="en-IE" sz="2500" dirty="0">
                <a:solidFill>
                  <a:srgbClr val="000000"/>
                </a:solidFill>
                <a:latin typeface="Nunito Sans"/>
              </a:rPr>
              <a:t>	• Layer Variations: 3, 4, 5, and 6 layers in both generator and discriminator.</a:t>
            </a:r>
          </a:p>
          <a:p>
            <a:pPr>
              <a:lnSpc>
                <a:spcPts val="4435"/>
              </a:lnSpc>
            </a:pPr>
            <a:r>
              <a:rPr lang="en-IE" sz="2500" dirty="0">
                <a:solidFill>
                  <a:srgbClr val="000000"/>
                </a:solidFill>
                <a:latin typeface="Nunito Sans"/>
              </a:rPr>
              <a:t>	• Key Metric: </a:t>
            </a:r>
            <a:r>
              <a:rPr lang="en-IE" sz="2500" dirty="0" err="1">
                <a:solidFill>
                  <a:srgbClr val="000000"/>
                </a:solidFill>
                <a:latin typeface="Nunito Sans"/>
              </a:rPr>
              <a:t>Frechet</a:t>
            </a:r>
            <a:r>
              <a:rPr lang="en-IE" sz="2500" dirty="0">
                <a:solidFill>
                  <a:srgbClr val="000000"/>
                </a:solidFill>
                <a:latin typeface="Nunito Sans"/>
              </a:rPr>
              <a:t> Inception Distance (FID) to evaluate image quality.</a:t>
            </a:r>
          </a:p>
          <a:p>
            <a:pPr>
              <a:lnSpc>
                <a:spcPts val="4435"/>
              </a:lnSpc>
            </a:pPr>
            <a:r>
              <a:rPr lang="en-IE" sz="2500" b="1" dirty="0">
                <a:solidFill>
                  <a:srgbClr val="000000"/>
                </a:solidFill>
                <a:latin typeface="Nunito Sans"/>
              </a:rPr>
              <a:t>Results:</a:t>
            </a:r>
          </a:p>
          <a:p>
            <a:pPr>
              <a:lnSpc>
                <a:spcPts val="4435"/>
              </a:lnSpc>
            </a:pPr>
            <a:r>
              <a:rPr lang="en-IE" sz="2500" dirty="0">
                <a:solidFill>
                  <a:srgbClr val="000000"/>
                </a:solidFill>
                <a:latin typeface="Nunito Sans"/>
              </a:rPr>
              <a:t>	• Increasing depth in only the generator or discriminator leads to worse performance.</a:t>
            </a:r>
          </a:p>
          <a:p>
            <a:pPr>
              <a:lnSpc>
                <a:spcPts val="4435"/>
              </a:lnSpc>
            </a:pPr>
            <a:r>
              <a:rPr lang="en-IE" sz="2500" dirty="0">
                <a:solidFill>
                  <a:srgbClr val="000000"/>
                </a:solidFill>
                <a:latin typeface="Nunito Sans"/>
              </a:rPr>
              <a:t>	• Increasing depth in both networks simultaneously results in better performance.</a:t>
            </a:r>
          </a:p>
        </p:txBody>
      </p:sp>
    </p:spTree>
    <p:extLst>
      <p:ext uri="{BB962C8B-B14F-4D97-AF65-F5344CB8AC3E}">
        <p14:creationId xmlns:p14="http://schemas.microsoft.com/office/powerpoint/2010/main" val="1365089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3383969" y="371390"/>
            <a:ext cx="14904031" cy="28212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Impact of Data Augmentation</a:t>
            </a:r>
          </a:p>
          <a:p>
            <a:pPr algn="ctr">
              <a:lnSpc>
                <a:spcPts val="11200"/>
              </a:lnSpc>
            </a:pPr>
            <a:endParaRPr lang="en-US" sz="8000" dirty="0">
              <a:solidFill>
                <a:srgbClr val="65A4CD"/>
              </a:solidFill>
              <a:latin typeface="Nunito Sans Heavy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FFFFFF"/>
                </a:solidFill>
                <a:latin typeface="Nunito Sans Heavy"/>
              </a:rPr>
              <a:t>11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228600" y="2967589"/>
            <a:ext cx="10724970" cy="720511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609600" y="3203900"/>
            <a:ext cx="14020800" cy="112594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3000" b="1" dirty="0">
                <a:solidFill>
                  <a:srgbClr val="000000"/>
                </a:solidFill>
                <a:latin typeface="Nunito Sans"/>
              </a:rPr>
              <a:t>Objective: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• Evaluate how different data augmentation techniques impact the quality of GAN-generated images.</a:t>
            </a:r>
          </a:p>
          <a:p>
            <a:pPr>
              <a:lnSpc>
                <a:spcPts val="4435"/>
              </a:lnSpc>
            </a:pPr>
            <a:r>
              <a:rPr lang="en-IE" sz="3000" b="1" dirty="0">
                <a:solidFill>
                  <a:srgbClr val="000000"/>
                </a:solidFill>
                <a:latin typeface="Nunito Sans"/>
              </a:rPr>
              <a:t>Techniques Tested: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• Rotation: Rotating images by a </a:t>
            </a:r>
            <a:r>
              <a:rPr lang="en-US" altLang="zh-CN" sz="3000" dirty="0">
                <a:solidFill>
                  <a:srgbClr val="000000"/>
                </a:solidFill>
                <a:latin typeface="Nunito Sans"/>
              </a:rPr>
              <a:t>10</a:t>
            </a:r>
            <a:r>
              <a:rPr lang="en-IE" sz="3000" dirty="0">
                <a:solidFill>
                  <a:srgbClr val="000000"/>
                </a:solidFill>
                <a:latin typeface="Nunito Sans"/>
              </a:rPr>
              <a:t> degree.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• Shifting: Vertical and horizontal shift </a:t>
            </a:r>
            <a:r>
              <a:rPr lang="en-US" altLang="zh-CN" sz="3000" dirty="0">
                <a:solidFill>
                  <a:srgbClr val="000000"/>
                </a:solidFill>
                <a:latin typeface="Nunito Sans"/>
              </a:rPr>
              <a:t>0.1</a:t>
            </a:r>
            <a:r>
              <a:rPr lang="en-IE" sz="3000" dirty="0">
                <a:solidFill>
                  <a:srgbClr val="000000"/>
                </a:solidFill>
                <a:latin typeface="Nunito Sans"/>
              </a:rPr>
              <a:t>.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• Flipping: horizontal flips.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Findings: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• Initial Results: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• Data augmentation introduced noise, causing optimization challenges and reduced image quality.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• After Adjustments: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• Removing certain techniques (e.g., flipping, rotation) led to improved performance.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• Augmentation can help when applied carefully but can hinder training if overused.</a:t>
            </a:r>
          </a:p>
          <a:p>
            <a:pPr>
              <a:lnSpc>
                <a:spcPts val="4435"/>
              </a:lnSpc>
            </a:pPr>
            <a:br>
              <a:rPr lang="en-IE" sz="3000" dirty="0">
                <a:solidFill>
                  <a:srgbClr val="000000"/>
                </a:solidFill>
                <a:latin typeface="Nunito Sans"/>
              </a:rPr>
            </a:br>
            <a:endParaRPr lang="en-IE" sz="3000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3000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3000" dirty="0">
              <a:solidFill>
                <a:srgbClr val="000000"/>
              </a:solidFill>
              <a:latin typeface="Nunito Sans"/>
            </a:endParaRPr>
          </a:p>
        </p:txBody>
      </p:sp>
    </p:spTree>
    <p:extLst>
      <p:ext uri="{BB962C8B-B14F-4D97-AF65-F5344CB8AC3E}">
        <p14:creationId xmlns:p14="http://schemas.microsoft.com/office/powerpoint/2010/main" val="1225630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6705600" y="371390"/>
            <a:ext cx="11582400" cy="28212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Applying New Dataset</a:t>
            </a:r>
          </a:p>
          <a:p>
            <a:pPr algn="ctr">
              <a:lnSpc>
                <a:spcPts val="11200"/>
              </a:lnSpc>
            </a:pPr>
            <a:endParaRPr lang="en-US" sz="8000" dirty="0">
              <a:solidFill>
                <a:srgbClr val="65A4CD"/>
              </a:solidFill>
              <a:latin typeface="Nunito Sans Heavy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FFFFFF"/>
                </a:solidFill>
                <a:latin typeface="Nunito Sans Heavy"/>
              </a:rPr>
              <a:t>11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228600" y="2967589"/>
            <a:ext cx="10724970" cy="720511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609600" y="3203900"/>
            <a:ext cx="10343970" cy="78739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3000" b="1" dirty="0">
                <a:solidFill>
                  <a:srgbClr val="000000"/>
                </a:solidFill>
                <a:latin typeface="Nunito Sans"/>
              </a:rPr>
              <a:t>Key Concept: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• Reframes maximum likelihood estimation as a binary classification problem.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• Learns to distinguish real data from artificially generated noise.</a:t>
            </a:r>
          </a:p>
          <a:p>
            <a:pPr>
              <a:lnSpc>
                <a:spcPts val="4435"/>
              </a:lnSpc>
            </a:pPr>
            <a:r>
              <a:rPr lang="en-IE" sz="3000" b="1" dirty="0">
                <a:solidFill>
                  <a:srgbClr val="000000"/>
                </a:solidFill>
                <a:latin typeface="Nunito Sans"/>
              </a:rPr>
              <a:t>Advantages: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• Efficiency: Simplifies training by avoiding complex normalization processes.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• Particularly useful for large-scale models.</a:t>
            </a:r>
          </a:p>
          <a:p>
            <a:pPr>
              <a:lnSpc>
                <a:spcPts val="4435"/>
              </a:lnSpc>
            </a:pPr>
            <a:r>
              <a:rPr lang="en-IE" sz="3000" b="1" dirty="0">
                <a:solidFill>
                  <a:srgbClr val="000000"/>
                </a:solidFill>
                <a:latin typeface="Nunito Sans"/>
              </a:rPr>
              <a:t>Challenges: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• Noise distribution selection: Poor choices can lead to slow convergence and inaccurate estimates.</a:t>
            </a:r>
          </a:p>
          <a:p>
            <a:pPr>
              <a:lnSpc>
                <a:spcPts val="4435"/>
              </a:lnSpc>
            </a:pPr>
            <a:endParaRPr lang="en-IE" sz="3000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3000" dirty="0">
              <a:solidFill>
                <a:srgbClr val="000000"/>
              </a:solidFill>
              <a:latin typeface="Nunito Sans"/>
            </a:endParaRPr>
          </a:p>
        </p:txBody>
      </p:sp>
    </p:spTree>
    <p:extLst>
      <p:ext uri="{BB962C8B-B14F-4D97-AF65-F5344CB8AC3E}">
        <p14:creationId xmlns:p14="http://schemas.microsoft.com/office/powerpoint/2010/main" val="20935290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888" b="-588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283182" y="3661103"/>
            <a:ext cx="11721636" cy="13336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400"/>
              </a:lnSpc>
            </a:pPr>
            <a:r>
              <a:rPr lang="en-US" sz="10400" dirty="0">
                <a:solidFill>
                  <a:srgbClr val="000000"/>
                </a:solidFill>
                <a:latin typeface="Yeseva One"/>
              </a:rPr>
              <a:t>5 Discussion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283182" y="1089025"/>
            <a:ext cx="11721636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 dirty="0">
                <a:solidFill>
                  <a:srgbClr val="000000"/>
                </a:solidFill>
                <a:latin typeface="Libre Baskerville"/>
              </a:rPr>
              <a:t>University College Cork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283182" y="8858250"/>
            <a:ext cx="11721636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>
                <a:solidFill>
                  <a:srgbClr val="000000"/>
                </a:solidFill>
                <a:latin typeface="Libre Baskerville"/>
              </a:rPr>
              <a:t>Kai</a:t>
            </a:r>
          </a:p>
        </p:txBody>
      </p:sp>
    </p:spTree>
    <p:extLst>
      <p:ext uri="{BB962C8B-B14F-4D97-AF65-F5344CB8AC3E}">
        <p14:creationId xmlns:p14="http://schemas.microsoft.com/office/powerpoint/2010/main" val="24862317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987552"/>
            <a:ext cx="18288000" cy="12262103"/>
            <a:chOff x="0" y="0"/>
            <a:chExt cx="24384000" cy="1634947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8"/>
                  </a:lnTo>
                  <a:lnTo>
                    <a:pt x="0" y="81984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0" y="8103568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8"/>
                  </a:lnTo>
                  <a:lnTo>
                    <a:pt x="0" y="81984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8107869" y="0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8"/>
                  </a:lnTo>
                  <a:lnTo>
                    <a:pt x="0" y="81984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8107869" y="8103568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8"/>
                  </a:lnTo>
                  <a:lnTo>
                    <a:pt x="0" y="81984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16185542" y="47445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7"/>
                  </a:lnTo>
                  <a:lnTo>
                    <a:pt x="0" y="81984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16185542" y="8151013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7"/>
                  </a:lnTo>
                  <a:lnTo>
                    <a:pt x="0" y="81984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9" name="Freeform 9"/>
          <p:cNvSpPr/>
          <p:nvPr/>
        </p:nvSpPr>
        <p:spPr>
          <a:xfrm>
            <a:off x="8764060" y="2072577"/>
            <a:ext cx="1779577" cy="1161174"/>
          </a:xfrm>
          <a:custGeom>
            <a:avLst/>
            <a:gdLst/>
            <a:ahLst/>
            <a:cxnLst/>
            <a:rect l="l" t="t" r="r" b="b"/>
            <a:pathLst>
              <a:path w="1779577" h="1161174">
                <a:moveTo>
                  <a:pt x="0" y="0"/>
                </a:moveTo>
                <a:lnTo>
                  <a:pt x="1779577" y="0"/>
                </a:lnTo>
                <a:lnTo>
                  <a:pt x="1779577" y="1161174"/>
                </a:lnTo>
                <a:lnTo>
                  <a:pt x="0" y="116117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2586980" y="3954463"/>
            <a:ext cx="13114040" cy="2139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500"/>
              </a:lnSpc>
            </a:pPr>
            <a:r>
              <a:rPr lang="en-US" sz="12500">
                <a:solidFill>
                  <a:srgbClr val="65A4CD"/>
                </a:solidFill>
                <a:latin typeface="Nunito Sans Heavy"/>
              </a:rPr>
              <a:t>Thank You</a:t>
            </a:r>
          </a:p>
        </p:txBody>
      </p:sp>
      <p:sp>
        <p:nvSpPr>
          <p:cNvPr id="11" name="Freeform 11"/>
          <p:cNvSpPr/>
          <p:nvPr/>
        </p:nvSpPr>
        <p:spPr>
          <a:xfrm flipH="1">
            <a:off x="0" y="8618398"/>
            <a:ext cx="5173960" cy="1668602"/>
          </a:xfrm>
          <a:custGeom>
            <a:avLst/>
            <a:gdLst/>
            <a:ahLst/>
            <a:cxnLst/>
            <a:rect l="l" t="t" r="r" b="b"/>
            <a:pathLst>
              <a:path w="5173960" h="1668602">
                <a:moveTo>
                  <a:pt x="5173960" y="0"/>
                </a:moveTo>
                <a:lnTo>
                  <a:pt x="0" y="0"/>
                </a:lnTo>
                <a:lnTo>
                  <a:pt x="0" y="1668602"/>
                </a:lnTo>
                <a:lnTo>
                  <a:pt x="5173960" y="1668602"/>
                </a:lnTo>
                <a:lnTo>
                  <a:pt x="517396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7315200" y="3590362"/>
            <a:ext cx="5143387" cy="3924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3200" dirty="0">
                <a:latin typeface="Nunito Sans"/>
              </a:rPr>
              <a:t>University College Cork</a:t>
            </a:r>
          </a:p>
        </p:txBody>
      </p:sp>
      <p:sp>
        <p:nvSpPr>
          <p:cNvPr id="13" name="Freeform 13"/>
          <p:cNvSpPr/>
          <p:nvPr/>
        </p:nvSpPr>
        <p:spPr>
          <a:xfrm flipV="1">
            <a:off x="13114040" y="0"/>
            <a:ext cx="5173960" cy="1668602"/>
          </a:xfrm>
          <a:custGeom>
            <a:avLst/>
            <a:gdLst/>
            <a:ahLst/>
            <a:cxnLst/>
            <a:rect l="l" t="t" r="r" b="b"/>
            <a:pathLst>
              <a:path w="5173960" h="1668602">
                <a:moveTo>
                  <a:pt x="0" y="1668602"/>
                </a:moveTo>
                <a:lnTo>
                  <a:pt x="5173960" y="1668602"/>
                </a:lnTo>
                <a:lnTo>
                  <a:pt x="5173960" y="0"/>
                </a:lnTo>
                <a:lnTo>
                  <a:pt x="0" y="0"/>
                </a:lnTo>
                <a:lnTo>
                  <a:pt x="0" y="1668602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888" b="-588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283182" y="3661103"/>
            <a:ext cx="11721636" cy="13336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400"/>
              </a:lnSpc>
            </a:pPr>
            <a:r>
              <a:rPr lang="en-US" sz="10400" dirty="0">
                <a:solidFill>
                  <a:srgbClr val="000000"/>
                </a:solidFill>
                <a:latin typeface="Yeseva One"/>
              </a:rPr>
              <a:t>1 Introduction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283182" y="1089025"/>
            <a:ext cx="11721636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 dirty="0">
                <a:solidFill>
                  <a:srgbClr val="000000"/>
                </a:solidFill>
                <a:latin typeface="Libre Baskerville"/>
              </a:rPr>
              <a:t>University College Cork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283182" y="8858250"/>
            <a:ext cx="11721636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>
                <a:solidFill>
                  <a:srgbClr val="000000"/>
                </a:solidFill>
                <a:latin typeface="Libre Baskerville"/>
              </a:rPr>
              <a:t>Kai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7848600" y="242837"/>
            <a:ext cx="10262482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65A4CD"/>
                </a:solidFill>
                <a:latin typeface="Nunito Sans Heavy"/>
              </a:rPr>
              <a:t>Background of GAN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01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F968A986-F923-D342-902A-38E965EFC265}"/>
              </a:ext>
            </a:extLst>
          </p:cNvPr>
          <p:cNvSpPr/>
          <p:nvPr/>
        </p:nvSpPr>
        <p:spPr>
          <a:xfrm>
            <a:off x="685800" y="2857500"/>
            <a:ext cx="8839200" cy="7086599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4"/>
          <p:cNvSpPr txBox="1"/>
          <p:nvPr/>
        </p:nvSpPr>
        <p:spPr>
          <a:xfrm>
            <a:off x="1143000" y="3032406"/>
            <a:ext cx="8305800" cy="61811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Introduced by Ian Goodfellow in 2014.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 </a:t>
            </a:r>
            <a:r>
              <a:rPr lang="en-IE" sz="3000" b="1" dirty="0">
                <a:solidFill>
                  <a:srgbClr val="000000"/>
                </a:solidFill>
                <a:latin typeface="Nunito Sans"/>
              </a:rPr>
              <a:t>GANs consist of two networks: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 	 • Generator: Produces fake data.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 	 • Discriminator: Differentiates between real and fake data.</a:t>
            </a:r>
          </a:p>
          <a:p>
            <a:pPr>
              <a:lnSpc>
                <a:spcPts val="4435"/>
              </a:lnSpc>
            </a:pPr>
            <a:r>
              <a:rPr lang="en-IE" sz="3000" b="1" dirty="0">
                <a:solidFill>
                  <a:srgbClr val="000000"/>
                </a:solidFill>
                <a:latin typeface="Nunito Sans"/>
              </a:rPr>
              <a:t>GANs have made significant advancements in: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• Materials science.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• Medical imaging (e.g., improving lesion classification).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•Computer vision (e.g., style transfer, image generation).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39BAB5-8A72-F941-9049-0E65373BD1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9800" y="4076700"/>
            <a:ext cx="8172215" cy="45339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2420600" y="258763"/>
            <a:ext cx="5867400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65A4CD"/>
                </a:solidFill>
                <a:latin typeface="Nunito Sans Heavy"/>
              </a:rPr>
              <a:t>Challenges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02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D3B0D26D-2AB5-674A-869A-28176CC604CC}"/>
              </a:ext>
            </a:extLst>
          </p:cNvPr>
          <p:cNvSpPr/>
          <p:nvPr/>
        </p:nvSpPr>
        <p:spPr>
          <a:xfrm>
            <a:off x="411935" y="3695700"/>
            <a:ext cx="7817666" cy="480060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5"/>
          <p:cNvSpPr txBox="1"/>
          <p:nvPr/>
        </p:nvSpPr>
        <p:spPr>
          <a:xfrm>
            <a:off x="739367" y="3946179"/>
            <a:ext cx="7261633" cy="5052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• Mode Collapse: The generator produces a limited variety of data.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• Training Instability: Difficulty in maintaining balance between generator and discriminator.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• High Computational Resources: GANs require extensive hardware for effective training.</a:t>
            </a:r>
          </a:p>
          <a:p>
            <a:pPr>
              <a:lnSpc>
                <a:spcPts val="4435"/>
              </a:lnSpc>
            </a:pPr>
            <a:endParaRPr lang="en-US" sz="3000" dirty="0">
              <a:solidFill>
                <a:srgbClr val="000000"/>
              </a:solidFill>
              <a:latin typeface="Nunito Sans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7B2AF755-CA75-8544-B592-5EBE33FACE77}"/>
              </a:ext>
            </a:extLst>
          </p:cNvPr>
          <p:cNvSpPr/>
          <p:nvPr/>
        </p:nvSpPr>
        <p:spPr>
          <a:xfrm>
            <a:off x="10023765" y="3695700"/>
            <a:ext cx="6954781" cy="4482026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20">
            <a:extLst>
              <a:ext uri="{FF2B5EF4-FFF2-40B4-BE49-F238E27FC236}">
                <a16:creationId xmlns:a16="http://schemas.microsoft.com/office/drawing/2014/main" id="{A1A0757B-2EF7-9746-BFD4-19D1F671C63E}"/>
              </a:ext>
            </a:extLst>
          </p:cNvPr>
          <p:cNvSpPr txBox="1"/>
          <p:nvPr/>
        </p:nvSpPr>
        <p:spPr>
          <a:xfrm>
            <a:off x="10374175" y="3980574"/>
            <a:ext cx="6954781" cy="39241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• To investigate how different architectural choices and training strategies affect GAN performance.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• Focus on generating high-quality images using the AFHQ dataset with 16,130 high-resolution images to generate realistic cat images.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03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5621000" y="605875"/>
            <a:ext cx="2583334" cy="12359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975"/>
              </a:lnSpc>
            </a:pPr>
            <a:r>
              <a:rPr lang="en-US" sz="7125" dirty="0">
                <a:solidFill>
                  <a:srgbClr val="65A4CD"/>
                </a:solidFill>
                <a:latin typeface="Nunito Sans Heavy"/>
              </a:rPr>
              <a:t>Goal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CF7EF239-BCEE-F443-877F-F35A8A45DA66}"/>
              </a:ext>
            </a:extLst>
          </p:cNvPr>
          <p:cNvSpPr/>
          <p:nvPr/>
        </p:nvSpPr>
        <p:spPr>
          <a:xfrm>
            <a:off x="1089411" y="3938074"/>
            <a:ext cx="6954781" cy="4482026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20"/>
          <p:cNvSpPr txBox="1"/>
          <p:nvPr/>
        </p:nvSpPr>
        <p:spPr>
          <a:xfrm>
            <a:off x="1439821" y="4222948"/>
            <a:ext cx="6954781" cy="39241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• To investigate how different architectural choices and training strategies affect GAN performance.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• Focus on generating high-quality images using the AFHQ dataset with 16,130 high-resolution images to generate realistic cat images.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888" b="-588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283182" y="3661103"/>
            <a:ext cx="11721636" cy="27120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400"/>
              </a:lnSpc>
            </a:pPr>
            <a:r>
              <a:rPr lang="en-US" sz="10400" dirty="0">
                <a:solidFill>
                  <a:srgbClr val="000000"/>
                </a:solidFill>
                <a:latin typeface="Yeseva One"/>
              </a:rPr>
              <a:t>2 Historical</a:t>
            </a:r>
          </a:p>
          <a:p>
            <a:pPr algn="ctr">
              <a:lnSpc>
                <a:spcPts val="10400"/>
              </a:lnSpc>
            </a:pPr>
            <a:r>
              <a:rPr lang="en-US" sz="10400" dirty="0">
                <a:solidFill>
                  <a:srgbClr val="000000"/>
                </a:solidFill>
                <a:latin typeface="Yeseva One"/>
              </a:rPr>
              <a:t>Models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283182" y="1089025"/>
            <a:ext cx="11721636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 dirty="0">
                <a:solidFill>
                  <a:srgbClr val="000000"/>
                </a:solidFill>
                <a:latin typeface="Libre Baskerville"/>
              </a:rPr>
              <a:t>University College Cork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283182" y="8858250"/>
            <a:ext cx="11721636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>
                <a:solidFill>
                  <a:srgbClr val="000000"/>
                </a:solidFill>
                <a:latin typeface="Libre Baskerville"/>
              </a:rPr>
              <a:t>Kai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3809999" y="361374"/>
            <a:ext cx="14478001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65A4CD"/>
                </a:solidFill>
                <a:latin typeface="Nunito Sans Heavy"/>
              </a:rPr>
              <a:t>Noise Contrastive Estimation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FFFFFF"/>
                </a:solidFill>
                <a:latin typeface="Nunito Sans Heavy"/>
              </a:rPr>
              <a:t>11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1143000" y="2986639"/>
            <a:ext cx="9753601" cy="6534726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1606095" y="3304465"/>
            <a:ext cx="9290506" cy="58041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IE" sz="2800" b="1" dirty="0">
                <a:solidFill>
                  <a:srgbClr val="000000"/>
                </a:solidFill>
                <a:latin typeface="Nunito Sans"/>
              </a:rPr>
              <a:t>What is NCE?: </a:t>
            </a:r>
          </a:p>
          <a:p>
            <a:r>
              <a:rPr lang="en-IE" sz="2800" dirty="0">
                <a:solidFill>
                  <a:srgbClr val="000000"/>
                </a:solidFill>
                <a:latin typeface="Nunito Sans"/>
              </a:rPr>
              <a:t>	Introduced in 2010 by Gutmann and </a:t>
            </a:r>
            <a:r>
              <a:rPr lang="en-IE" sz="2800" dirty="0" err="1">
                <a:solidFill>
                  <a:srgbClr val="000000"/>
                </a:solidFill>
                <a:latin typeface="Nunito Sans"/>
              </a:rPr>
              <a:t>Hyvärinen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 is a statistical method that simplifies learning by contrasting real data with noise.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Architecture:</a:t>
            </a:r>
          </a:p>
          <a:p>
            <a:r>
              <a:rPr lang="en-IE" sz="2800" dirty="0">
                <a:solidFill>
                  <a:srgbClr val="000000"/>
                </a:solidFill>
                <a:latin typeface="Nunito Sans"/>
              </a:rPr>
              <a:t>	• </a:t>
            </a:r>
            <a:r>
              <a:rPr lang="en-IE" sz="2800" b="1" dirty="0">
                <a:solidFill>
                  <a:srgbClr val="000000"/>
                </a:solidFill>
                <a:latin typeface="Nunito Sans"/>
              </a:rPr>
              <a:t>Two data inputs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: Real data and noise samples.</a:t>
            </a:r>
          </a:p>
          <a:p>
            <a:r>
              <a:rPr lang="en-IE" sz="2800" dirty="0">
                <a:solidFill>
                  <a:srgbClr val="000000"/>
                </a:solidFill>
                <a:latin typeface="Nunito Sans"/>
              </a:rPr>
              <a:t>	• The model classifies between real and noisy data using binary classification.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Applications: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Widely used in density estimation and language modelling, laying the groundwork for image and text generation.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5E02DC-6DDB-624B-B299-14706A65D7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1000" y="3467100"/>
            <a:ext cx="5889941" cy="53568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6096000" y="363379"/>
            <a:ext cx="12106129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Variational Autoencoder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FFFFFF"/>
                </a:solidFill>
                <a:latin typeface="Nunito Sans Heavy"/>
              </a:rPr>
              <a:t>11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2351381" y="2185988"/>
            <a:ext cx="15022219" cy="761261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2787360" y="2496607"/>
            <a:ext cx="14801850" cy="73019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US" sz="2800" b="1" dirty="0">
                <a:solidFill>
                  <a:srgbClr val="000000"/>
                </a:solidFill>
                <a:latin typeface="Nunito Sans"/>
              </a:rPr>
              <a:t>What is </a:t>
            </a:r>
            <a:r>
              <a:rPr lang="en-IE" sz="2800" b="1" dirty="0">
                <a:solidFill>
                  <a:srgbClr val="000000"/>
                </a:solidFill>
                <a:latin typeface="Nunito Sans"/>
              </a:rPr>
              <a:t>VAE?: 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	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Introduced in 2013 by </a:t>
            </a:r>
            <a:r>
              <a:rPr lang="en-IE" sz="2800" dirty="0" err="1">
                <a:solidFill>
                  <a:srgbClr val="000000"/>
                </a:solidFill>
                <a:latin typeface="Nunito Sans"/>
              </a:rPr>
              <a:t>Kingma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 and Welling, VAE is a generative model that encodes input data into a latent space and reconstructs it by minimizing the reconstruction loss.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Architecture:</a:t>
            </a: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</a:t>
            </a:r>
            <a:r>
              <a:rPr lang="en-IE" sz="2800" b="1" dirty="0">
                <a:solidFill>
                  <a:srgbClr val="000000"/>
                </a:solidFill>
                <a:latin typeface="Nunito Sans"/>
              </a:rPr>
              <a:t>Encoder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: Compresses the input data into a smaller form (latent space).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</a:t>
            </a:r>
            <a:r>
              <a:rPr lang="en-IE" sz="2800" b="1" dirty="0">
                <a:solidFill>
                  <a:srgbClr val="000000"/>
                </a:solidFill>
                <a:latin typeface="Nunito Sans"/>
              </a:rPr>
              <a:t>Decoder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: Rebuilds the data from the compressed form.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Applications: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VAEs are used for image generation, data compression, and anomaly detection.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7478F2-F56C-4A4B-990C-5D15C90544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178" y="4776487"/>
            <a:ext cx="8786647" cy="243161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9143327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3650</TotalTime>
  <Words>1483</Words>
  <Application>Microsoft Macintosh PowerPoint</Application>
  <PresentationFormat>Custom</PresentationFormat>
  <Paragraphs>251</Paragraphs>
  <Slides>27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6" baseType="lpstr">
      <vt:lpstr>Yeseva One</vt:lpstr>
      <vt:lpstr>Arial</vt:lpstr>
      <vt:lpstr>Nunito Sans Semi-Bold</vt:lpstr>
      <vt:lpstr>Nunito Sans Heavy</vt:lpstr>
      <vt:lpstr>Nunito Sans</vt:lpstr>
      <vt:lpstr>Libre Baskerville</vt:lpstr>
      <vt:lpstr>Calibri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Grey minimalist business project presentation </dc:title>
  <cp:lastModifiedBy>Deng Sucre</cp:lastModifiedBy>
  <cp:revision>289</cp:revision>
  <dcterms:created xsi:type="dcterms:W3CDTF">2006-08-16T00:00:00Z</dcterms:created>
  <dcterms:modified xsi:type="dcterms:W3CDTF">2024-09-14T09:47:36Z</dcterms:modified>
  <dc:identifier>DAF_p7YEKQg</dc:identifier>
</cp:coreProperties>
</file>